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8" r:id="rId7"/>
    <p:sldId id="259" r:id="rId8"/>
    <p:sldId id="264" r:id="rId9"/>
    <p:sldId id="260" r:id="rId10"/>
    <p:sldId id="265" r:id="rId11"/>
    <p:sldId id="266" r:id="rId12"/>
    <p:sldId id="271" r:id="rId13"/>
    <p:sldId id="272" r:id="rId14"/>
    <p:sldId id="269" r:id="rId15"/>
    <p:sldId id="270" r:id="rId16"/>
    <p:sldId id="273" r:id="rId17"/>
    <p:sldId id="279" r:id="rId18"/>
    <p:sldId id="274" r:id="rId19"/>
    <p:sldId id="275" r:id="rId20"/>
    <p:sldId id="276" r:id="rId21"/>
    <p:sldId id="280" r:id="rId22"/>
    <p:sldId id="278" r:id="rId23"/>
    <p:sldId id="26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>
        <p:scale>
          <a:sx n="81" d="100"/>
          <a:sy n="81" d="100"/>
        </p:scale>
        <p:origin x="-84" y="-4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8105" y="1143000"/>
            <a:ext cx="9319895" cy="2533015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Способ</a:t>
            </a:r>
            <a:r>
              <a:rPr lang="en-US" b="1" i="1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b="1" i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укрепление основания дорожной одежды георешеткой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465" y="337185"/>
            <a:ext cx="10515600" cy="370840"/>
          </a:xfrm>
        </p:spPr>
        <p:txBody>
          <a:bodyPr>
            <a:noAutofit/>
          </a:bodyPr>
          <a:lstStyle/>
          <a:p>
            <a:pPr algn="ctr"/>
            <a:r>
              <a:rPr lang="en-US" sz="3600" b="1" i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</a:t>
            </a:r>
            <a:r>
              <a:rPr lang="ru-RU" altLang="en-US" sz="3600" b="1" i="1"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орожная</a:t>
            </a:r>
            <a:r>
              <a:rPr lang="en-US" sz="3600" b="1" i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altLang="en-US" sz="3600" b="1" i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основания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170815" y="770255"/>
            <a:ext cx="117055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Дорожные покрытия состоят из земляного полотна и дорожной одежды. Дорожная одежда представляет собой многослойную конструкцию и включает в себя слои покрытие и основание.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24101" t="27141" r="19274" b="43966"/>
          <a:stretch>
            <a:fillRect/>
          </a:stretch>
        </p:blipFill>
        <p:spPr>
          <a:xfrm>
            <a:off x="3435350" y="1415415"/>
            <a:ext cx="4990465" cy="143256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946525" y="2975610"/>
            <a:ext cx="39681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Типы покрытий автомобильных дорог</a:t>
            </a:r>
          </a:p>
        </p:txBody>
      </p:sp>
      <p:graphicFrame>
        <p:nvGraphicFramePr>
          <p:cNvPr id="9" name="Table 8"/>
          <p:cNvGraphicFramePr/>
          <p:nvPr/>
        </p:nvGraphicFramePr>
        <p:xfrm>
          <a:off x="1933575" y="3511550"/>
          <a:ext cx="853313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65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65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11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а) Цементобетонное покрытие: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   – цем ентобетонный слой;   </a:t>
                      </a:r>
                    </a:p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 – выравниваемый слой;  </a:t>
                      </a:r>
                    </a:p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3 – слой щебня или гравия,   обработанный вяжущим; </a:t>
                      </a:r>
                      <a:endParaRPr lang="en-US" sz="18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4 – морозозащитный слой из песка.      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б) Асфальтобетонное покрытие</a:t>
                      </a:r>
                    </a:p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 – мелкозернистый асфальтобетон;</a:t>
                      </a:r>
                    </a:p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 – крупнозернистый асфальтобетон;</a:t>
                      </a:r>
                    </a:p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 – слой щебня или гравия, обработанный вяжущим;</a:t>
                      </a:r>
                    </a:p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 – слой щебня;</a:t>
                      </a:r>
                    </a:p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 – морозозащитный слой песка.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Text Box 9"/>
          <p:cNvSpPr txBox="1"/>
          <p:nvPr/>
        </p:nvSpPr>
        <p:spPr>
          <a:xfrm>
            <a:off x="170815" y="5730875"/>
            <a:ext cx="115963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" altLang="en-US"/>
              <a:t>	</a:t>
            </a:r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Основание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это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несущая прочная часть дорожной одежды, которая вместе с покрытием перераспределяет и уменьшает нагрузку на нижележащие слои. Основание может состоять из одного или нескольких слоёв.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825"/>
            <a:ext cx="10515600" cy="332105"/>
          </a:xfrm>
        </p:spPr>
        <p:txBody>
          <a:bodyPr>
            <a:noAutofit/>
          </a:bodyPr>
          <a:lstStyle/>
          <a:p>
            <a:pPr algn="ctr"/>
            <a:r>
              <a:rPr lang="ru-RU" altLang="en-US" sz="3600" b="1" i="1"/>
              <a:t>Г</a:t>
            </a:r>
            <a:r>
              <a:rPr lang="en-US" sz="3600" b="1" i="1"/>
              <a:t>еорешетк</a:t>
            </a:r>
            <a:r>
              <a:rPr lang="ru-RU" altLang="en-US" sz="3600" b="1" i="1"/>
              <a:t>а</a:t>
            </a:r>
          </a:p>
        </p:txBody>
      </p:sp>
      <p:pic>
        <p:nvPicPr>
          <p:cNvPr id="5" name="Picture 4" descr="chto_takoe_georeshetka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05" y="2875280"/>
            <a:ext cx="3860800" cy="2590800"/>
          </a:xfrm>
          <a:prstGeom prst="rect">
            <a:avLst/>
          </a:prstGeom>
        </p:spPr>
      </p:pic>
      <p:pic>
        <p:nvPicPr>
          <p:cNvPr id="6" name="Picture 5" descr="chto_takoe_georeshetka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420" y="2875280"/>
            <a:ext cx="3860800" cy="259080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274955" y="796925"/>
            <a:ext cx="1150112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" altLang="en-US"/>
              <a:t>	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один из видов геосинтетиков, который представляет собой двухмерную или трёхмерную сотовую структуру, изготовленную из полос полиэфирного иглопробивного полотна или полиэтиленовых и полипропиленовых лент, скреплённых между собой сварными швами высокой прочности. При растяжении в рабочей плоскости образует устойчивый горизонтально и вертикально каркас, предназначенный для армирования заполняющих ячейки георешётки грунтов, грунтощебня, щебня, песка и других строительных материалов.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/>
          <p:nvPr/>
        </p:nvSpPr>
        <p:spPr>
          <a:xfrm>
            <a:off x="3440430" y="260985"/>
            <a:ext cx="55010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 i="1">
                <a:latin typeface="Times New Roman" panose="02020603050405020304" charset="0"/>
                <a:cs typeface="Times New Roman" panose="02020603050405020304" charset="0"/>
              </a:rPr>
              <a:t>Устройство георешетки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2485390" y="1101725"/>
            <a:ext cx="72205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Устройство георешетки зависит от её вида. Их существует два: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990090" y="1689652"/>
            <a:ext cx="79146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dirty="0" err="1">
                <a:latin typeface="Times New Roman" panose="02020603050405020304" charset="0"/>
                <a:cs typeface="Times New Roman" panose="02020603050405020304" charset="0"/>
              </a:rPr>
              <a:t>георешетка</a:t>
            </a:r>
            <a:r>
              <a:rPr lang="en-US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 dirty="0" err="1">
                <a:latin typeface="Times New Roman" panose="02020603050405020304" charset="0"/>
                <a:cs typeface="Times New Roman" panose="02020603050405020304" charset="0"/>
              </a:rPr>
              <a:t>объемная</a:t>
            </a:r>
            <a:r>
              <a:rPr lang="en-US" sz="2000" dirty="0">
                <a:latin typeface="Times New Roman" panose="02020603050405020304" charset="0"/>
                <a:cs typeface="Times New Roman" panose="02020603050405020304" charset="0"/>
              </a:rPr>
              <a:t>; </a:t>
            </a:r>
            <a:r>
              <a:rPr lang="" altLang="en-US" dirty="0"/>
              <a:t>				</a:t>
            </a:r>
            <a:r>
              <a:rPr lang="en-US" sz="2000" dirty="0" err="1">
                <a:latin typeface="Times New Roman" panose="02020603050405020304" charset="0"/>
                <a:cs typeface="Times New Roman" panose="02020603050405020304" charset="0"/>
              </a:rPr>
              <a:t>георешетка</a:t>
            </a:r>
            <a:r>
              <a:rPr lang="en-US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 dirty="0" err="1">
                <a:latin typeface="Times New Roman" panose="02020603050405020304" charset="0"/>
                <a:cs typeface="Times New Roman" panose="02020603050405020304" charset="0"/>
              </a:rPr>
              <a:t>плоская</a:t>
            </a:r>
            <a:r>
              <a:rPr lang="en-US" sz="20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30835" y="2414270"/>
            <a:ext cx="1159256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" altLang="en-US" sz="200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2000" i="1">
                <a:latin typeface="Times New Roman" panose="02020603050405020304" charset="0"/>
                <a:cs typeface="Times New Roman" panose="02020603050405020304" charset="0"/>
              </a:rPr>
              <a:t>Георешетка объемная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 своим видом напоминает увеличенные во много раз пчелиные соты. Она изготавливается из широких и длинных полимерных полос, которые через равные промежутки скрепляются ультразвуковой сваркой. Полосы могут быть гладкими или перфорированными.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330835" y="3745230"/>
            <a:ext cx="1159319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" altLang="en-US"/>
              <a:t>	</a:t>
            </a:r>
            <a:r>
              <a:rPr lang="en-US" sz="2000" i="1">
                <a:latin typeface="Times New Roman" panose="02020603050405020304" charset="0"/>
                <a:cs typeface="Times New Roman" panose="02020603050405020304" charset="0"/>
              </a:rPr>
              <a:t>Георешетка плоская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похожа на рыболовную сеть или рукотворную паутину. Её получают из цельного листа полимера, в котором автоматическим штампом пробиваются отверстия (ячейки) прямоугольной, квадратной или треугольной формы. После дополнительной механической обработки результатом является так называемая одноосная, двухосная или трехосная.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1310"/>
          </a:xfrm>
        </p:spPr>
        <p:txBody>
          <a:bodyPr>
            <a:normAutofit fontScale="90000"/>
          </a:bodyPr>
          <a:lstStyle/>
          <a:p>
            <a:pPr algn="ctr"/>
            <a:r>
              <a:rPr lang="" altLang="ru-RU" sz="3600" b="1" i="1" dirty="0">
                <a:latin typeface="Times New Roman" panose="02020603050405020304" charset="0"/>
                <a:cs typeface="Times New Roman" panose="02020603050405020304" charset="0"/>
              </a:rPr>
              <a:t>Варианты применения георешетки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424815" y="910590"/>
            <a:ext cx="1151953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Использование георешетки разных типов рекомендовано для самых различных ситуаций:</a:t>
            </a:r>
          </a:p>
          <a:p>
            <a:pPr algn="just"/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для быстрого укрепления каменистых склонов, искусственных откосов, берегов рукотворных и естественных водоёмов;</a:t>
            </a:r>
          </a:p>
          <a:p>
            <a:pPr algn="just"/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для дополнительной защиты от осыпания внешней поверхности мостовых конусов, обвалов трубопроводов;</a:t>
            </a:r>
          </a:p>
          <a:p>
            <a:pPr algn="just"/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для оперативного возведения временных опорных стен из необработанного камня, мешков с песком или гравием;</a:t>
            </a:r>
          </a:p>
          <a:p>
            <a:pPr algn="just"/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для создания альпийских горок, террас, каскадов в ландшафтном дизайне;</a:t>
            </a:r>
          </a:p>
          <a:p>
            <a:pPr algn="just"/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для укрепления оснований подъездных путей, строительных площадок, автомобильных дорог и фундамента железнодорожного полотна.</a:t>
            </a:r>
          </a:p>
        </p:txBody>
      </p:sp>
      <p:pic>
        <p:nvPicPr>
          <p:cNvPr id="5" name="Picture 4" descr="kak_ispolzuetsja_georeshetka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330" y="3562985"/>
            <a:ext cx="3467100" cy="2326640"/>
          </a:xfrm>
          <a:prstGeom prst="rect">
            <a:avLst/>
          </a:prstGeom>
        </p:spPr>
      </p:pic>
      <p:pic>
        <p:nvPicPr>
          <p:cNvPr id="6" name="Picture 5" descr="kak_ispolzuetsja_georeshetka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640" y="3630930"/>
            <a:ext cx="3366770" cy="22586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294005" y="5889625"/>
            <a:ext cx="11603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Применение георешетки</a:t>
            </a:r>
            <a:r>
              <a:rPr lang="en-US" i="1">
                <a:latin typeface="Times New Roman" panose="02020603050405020304" charset="0"/>
                <a:cs typeface="Times New Roman" panose="02020603050405020304" charset="0"/>
              </a:rPr>
              <a:t> выгодно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по причине её прочности и долговечности: расчётный срок службы в самых тяжёлых условиях превышает 50 лет.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4925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успешно используется для различных целей: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ландшафта, имеющего склоны и откосы;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препятствие размыванию прибрежной зоны рек и стоячих водоемов;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усиления опоры несущих стен зданий и сооружений;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противоэрозионных полос;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армирования рыхлых и неустойчивых грунтовых покровов;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дорожных покрытий;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вертолетных и спортивных площадок, автостоянок, взлетных полос аэропортов;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проведения ландшафтных работ по озеленению, созданию садовых дорожек и многоуровневых террас.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115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17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Основны</a:t>
            </a:r>
            <a:r>
              <a:rPr lang="" altLang="en-US" sz="3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е</a:t>
            </a:r>
            <a:r>
              <a:rPr lang="en-US" sz="3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преимущества георешетки</a:t>
            </a:r>
            <a:endParaRPr lang="en-US" sz="3600" b="1" i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330" y="883285"/>
            <a:ext cx="10929620" cy="4724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" altLang="en-US">
                <a:latin typeface="Times New Roman" panose="02020603050405020304" charset="0"/>
                <a:cs typeface="Times New Roman" panose="02020603050405020304" charset="0"/>
              </a:rPr>
              <a:t>	</a:t>
            </a:r>
          </a:p>
          <a:p>
            <a:pPr marL="0" indent="0" algn="just">
              <a:buNone/>
            </a:pPr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Основными преимуществами георешетки и целями применения ее в дорожном строительстве являются:</a:t>
            </a:r>
          </a:p>
          <a:p>
            <a:pPr marL="0" indent="0" algn="just">
              <a:buNone/>
            </a:pP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– повышение прочностных характеристик дорожной конструкции при меньшем объеме расхода дисперсного материала в ее основании; </a:t>
            </a:r>
          </a:p>
          <a:p>
            <a:pPr marL="0" indent="0" algn="just">
              <a:buNone/>
            </a:pP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– замена покрытия из железобетонных плит на менее жесткую временную конструкцию, обеспечивающую движение транспортных средств на первой стадии строительства дороги на заболоченных территориях; </a:t>
            </a:r>
          </a:p>
          <a:p>
            <a:pPr marL="0" indent="0" algn="just">
              <a:buNone/>
            </a:pP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– повышение устойчивости основания насыпи и снижение неравномерности осадки со сведением к минимуму колееобразования, как следствие деформаций.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165" y="4893945"/>
            <a:ext cx="11323955" cy="1602105"/>
          </a:xfrm>
        </p:spPr>
        <p:txBody>
          <a:bodyPr>
            <a:noAutofit/>
          </a:bodyPr>
          <a:lstStyle/>
          <a:p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-слой дорожного покрытия; 2-несущее основание (щебень);   3- дополнительный слой основания (песок); 4-объемная георешетка, заполненная непучинистым грунтом; 5-геотекстиль; 6- слабое основание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pic>
        <p:nvPicPr>
          <p:cNvPr id="4" name="Picture 3" descr="43613.0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215" y="1151890"/>
            <a:ext cx="3479165" cy="374205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09880" y="199390"/>
            <a:ext cx="115722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2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Общий вид конструкции с применением георешетки в основании насыпи на слабом основании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" y="272415"/>
            <a:ext cx="11675110" cy="3212465"/>
          </a:xfrm>
        </p:spPr>
        <p:txBody>
          <a:bodyPr/>
          <a:lstStyle/>
          <a:p>
            <a:pPr marL="0" indent="0" algn="just">
              <a:buNone/>
            </a:pPr>
            <a:r>
              <a:rPr lang="" altLang="en-US" sz="180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1800">
                <a:latin typeface="Times New Roman" panose="02020603050405020304" charset="0"/>
                <a:cs typeface="Times New Roman" panose="02020603050405020304" charset="0"/>
              </a:rPr>
              <a:t>Георешетки обширно применяется в конструкции дорожной одежды, при благоустройстве территории, укрепления откосов и выемок, устройства парковочных мест, в конструкции насыпей на слабых грунтах. Данный вид материала представляет собой композитную систему, работающую преимущественно на растяжение при изгибе и выполняющую функцию распределения. </a:t>
            </a:r>
          </a:p>
          <a:p>
            <a:pPr marL="0" indent="0" algn="just">
              <a:buNone/>
            </a:pPr>
            <a:r>
              <a:rPr lang="en-US" sz="1800" i="1">
                <a:latin typeface="Times New Roman" panose="02020603050405020304" charset="0"/>
                <a:cs typeface="Times New Roman" panose="02020603050405020304" charset="0"/>
              </a:rPr>
              <a:t>Механические свойства</a:t>
            </a:r>
            <a:r>
              <a:rPr lang="en-US" sz="1800">
                <a:latin typeface="Times New Roman" panose="02020603050405020304" charset="0"/>
                <a:cs typeface="Times New Roman" panose="02020603050405020304" charset="0"/>
              </a:rPr>
              <a:t> системы определяются свойствами применяемого заполнителя и геометрическими параметрами самой георешетки, создавая изгибную жесткость элемента. При этом, используя перфорированные геоленты, необходимо учитывать отверстия, понижающие прочностные показатели композитной системы. </a:t>
            </a:r>
          </a:p>
          <a:p>
            <a:pPr marL="0" indent="0" algn="just">
              <a:buNone/>
            </a:pPr>
            <a:r>
              <a:rPr lang="en-US" sz="1800" i="1">
                <a:latin typeface="Times New Roman" panose="02020603050405020304" charset="0"/>
                <a:cs typeface="Times New Roman" panose="02020603050405020304" charset="0"/>
              </a:rPr>
              <a:t>В качестве заполнителя применяются</a:t>
            </a:r>
            <a:r>
              <a:rPr lang="en-US" sz="1800">
                <a:latin typeface="Times New Roman" panose="02020603050405020304" charset="0"/>
                <a:cs typeface="Times New Roman" panose="02020603050405020304" charset="0"/>
              </a:rPr>
              <a:t> дискретные материалы, представленные песком и щебнем разного гранулометрического состава, местным непучинистым грунтом и плодородной почвой, а также бетоном. Композитная система с бетоном представляет собой блочную систему с повышенной температурной трещиностойкостью за счет образования условных деформационных швов между ячейками.</a:t>
            </a:r>
          </a:p>
        </p:txBody>
      </p:sp>
      <p:pic>
        <p:nvPicPr>
          <p:cNvPr id="4" name="Picture 3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785" y="3377565"/>
            <a:ext cx="4378960" cy="3408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386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" altLang="en-US" b="1" i="1">
                <a:latin typeface="Times New Roman" panose="02020603050405020304" charset="0"/>
                <a:cs typeface="Times New Roman" panose="02020603050405020304" charset="0"/>
              </a:rPr>
              <a:t>крепление дорожных оснований</a:t>
            </a:r>
            <a:endParaRPr lang="en-US" b="1" i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" y="1017270"/>
            <a:ext cx="11674475" cy="3471545"/>
          </a:xfrm>
        </p:spPr>
        <p:txBody>
          <a:bodyPr/>
          <a:lstStyle/>
          <a:p>
            <a:pPr marL="0" indent="0">
              <a:buNone/>
            </a:pPr>
            <a:r>
              <a:rPr lang="" altLang="en-US" sz="2400" i="1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2400" i="1">
                <a:latin typeface="Times New Roman" panose="02020603050405020304" charset="0"/>
                <a:cs typeface="Times New Roman" panose="02020603050405020304" charset="0"/>
              </a:rPr>
              <a:t>Объемная георешетка</a:t>
            </a:r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 применяется для укрепления дорожных оснований различного типа. Вне зависимости от типа планируемой дорожной одежды, объемные георшетки позволят эффективно решить задачу усиления грунтовой поверхности под покрытием. С помощью георешетки достигается высокая прочность дорожного покрытия и его устойчивость к различным деформациям в процессе эксплуатации, при этом затраты на выполнение работ по укреплению намного меньше, чем при использовании иных способов дорожного усиления.</a:t>
            </a:r>
          </a:p>
        </p:txBody>
      </p:sp>
      <p:pic>
        <p:nvPicPr>
          <p:cNvPr id="4" name="Picture 3" descr="ukreplenie_dorozhnih_osnovanii_1s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" y="3619500"/>
            <a:ext cx="3015615" cy="2420620"/>
          </a:xfrm>
          <a:prstGeom prst="rect">
            <a:avLst/>
          </a:prstGeom>
        </p:spPr>
      </p:pic>
      <p:pic>
        <p:nvPicPr>
          <p:cNvPr id="5" name="Picture 4" descr="ukreplenie_dorozhnih_osnovanii_2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619500"/>
            <a:ext cx="3126740" cy="2420620"/>
          </a:xfrm>
          <a:prstGeom prst="rect">
            <a:avLst/>
          </a:prstGeom>
        </p:spPr>
      </p:pic>
      <p:pic>
        <p:nvPicPr>
          <p:cNvPr id="6" name="Picture 5" descr="ukreplenie_dorozhnih_osnovanii_3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185" y="3619500"/>
            <a:ext cx="3015615" cy="24206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90" y="582295"/>
            <a:ext cx="11571605" cy="2506345"/>
          </a:xfrm>
        </p:spPr>
        <p:txBody>
          <a:bodyPr>
            <a:normAutofit/>
          </a:bodyPr>
          <a:lstStyle/>
          <a:p>
            <a:pPr algn="just"/>
            <a:r>
              <a:rPr lang="" altLang="en-US" sz="200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Для </a:t>
            </a:r>
            <a:r>
              <a:rPr lang="en-US" sz="2000" i="1">
                <a:latin typeface="Times New Roman" panose="02020603050405020304" charset="0"/>
                <a:cs typeface="Times New Roman" panose="02020603050405020304" charset="0"/>
              </a:rPr>
              <a:t>укрепления дорог используется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</a:rPr>
              <a:t>георешетка с различным размером ячеек и различным материалом для наполнения. В зависимости от типа земляного грунта, конструкции поверхности дорожной одежды, доступного материала для заполнения и целей применения данного материала. Квалифицированный подход к выбору дорожно-строительного материала и грамотно проведенные работы по его укладке на месте обеспечивают экономичное и очень практичное решение задачи дорожного укрепления под большие статические и динамические нагрузки.</a:t>
            </a:r>
          </a:p>
        </p:txBody>
      </p:sp>
      <p:pic>
        <p:nvPicPr>
          <p:cNvPr id="4" name="Picture 3" descr="soil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70" y="2964815"/>
            <a:ext cx="5641340" cy="3252470"/>
          </a:xfrm>
          <a:prstGeom prst="rect">
            <a:avLst/>
          </a:prstGeom>
        </p:spPr>
      </p:pic>
      <p:pic>
        <p:nvPicPr>
          <p:cNvPr id="5" name="Picture 4" descr="georeshetka-primenen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115" y="2964815"/>
            <a:ext cx="3394075" cy="3213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300" y="136525"/>
            <a:ext cx="10515600" cy="727075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Поперечные профили земляного полотна автодороги на слабом основании с использованием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4" y="1421606"/>
            <a:ext cx="4805316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168400"/>
            <a:ext cx="521970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58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22"/>
            <a:ext cx="4406900" cy="3909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499" y="1"/>
            <a:ext cx="4577715" cy="4126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590" y="2847975"/>
            <a:ext cx="4559343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22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6575"/>
          </a:xfrm>
        </p:spPr>
        <p:txBody>
          <a:bodyPr>
            <a:norm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 этапы монтажа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600" y="1079500"/>
            <a:ext cx="11849100" cy="5562599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Сначала выполняют подготовку поверхности. Рабочий участок выравнивают с применением техники (горизонтальные площадки) или ручным методом (склоны, откосы).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Затем на подготовленное основание необходимо уложить защитный слой из нетканого 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геотекстиля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некоторых случаях из 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геомембраны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(сложные гидрологические условия).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Разметка зоны на отдельные квадраты согласно параметрам конструкции.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углам нанесенного эскиза вбиваются несущие (постоянные) анкера с загнутой верхней частью. Они изготавливаются из арматурной стали или высокопрочных полимерных пластмасс. Последний вариант более приемлем, так как синтетические элементы более устойчивы к воздействию агрессивной среды и не подвергаются водной коррозии. К тому же, стоимость их намного ниже, чем у металлических. Их длина составляет 500-1500 мм и ширина – 10-15 мм.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 соответствии с контуром первого модуля (по сторонам квадратов) вбиваются монтажные (временные) анкера. Расстояние между верхней частью и поверхностью грунта должно быть не менее 0,5-1 метра.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Крайние ячейки решетки одевают на загнутые края креплений и растягивают секцию по всей площади.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Соседние ленты конструкции дополнительно фиксируются между собой скрепками на расстоянии 20-30 мм., или соединяются специальным полимерным шнуром, который вдевается в перфорационные отверстия ребер </a:t>
            </a:r>
            <a:r>
              <a:rPr lang="ru-RU" sz="3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Затем приступают к установке следующего модуля, последовательность манипуляций полностью повторяется.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По окончании монтажных работ в ячейки армированного приспособления засыпают наполнитель (грунт, щебень, песок) и уплотняют его механическим или ручным способом.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13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700" y="136525"/>
            <a:ext cx="10515600" cy="447675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укладки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700" y="1000124"/>
            <a:ext cx="11518900" cy="509587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выкладывается на подготовленную поверхность, участок местности освобождается от мусора, камней, корней деревьев, выравнивается и уплотняется. Перед укладкой производится разметка с учетом паспортных данных материала. Углы верхней стороны сложенного модуля фиксируются анкерами, модуль растягивается вручную до заданных размеров, противоположные углы фиксируются временными монтажными анкерами. Полосы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укладываются встык, при необходимости скрепляются специальным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степлером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Крайние ячейки соседних полос скрепляются скобами через 2.5 см по высоте.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укладке выполняются бригадой из 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склонах, решетку растягивают сверху в низ, на ровной поверхности при формировании тела дороги – вдоль оси дороги, вся конструкция фиксируется анкерами. На пологих поверхностях анкеры выполняют функции несущих элементов, принимающих основную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нагрузку. Каждая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крайняя ячейка конструкции фиксируется отдельным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анкером.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пологих склонах анкеры устанавливаются по всему полотну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шахматном порядке через одну ячейку, на насыпях повышенной крутизны фиксируется каждая ячейка. При укладке на ровную поверхность, анкеры устанавливаются равномерно по всей плоскости через 1-2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ячейки.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пологих склонах используют анкеры длиной до 0.6 метра, на крутых склонах их длина должна превышать 1 метр.</a:t>
            </a:r>
          </a:p>
        </p:txBody>
      </p:sp>
    </p:spTree>
    <p:extLst>
      <p:ext uri="{BB962C8B-B14F-4D97-AF65-F5344CB8AC3E}">
        <p14:creationId xmlns:p14="http://schemas.microsoft.com/office/powerpoint/2010/main" val="17129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325"/>
            <a:ext cx="10515600" cy="536575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производятся в следующей 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засыпки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автотранспорта проводятся работы по строительству временных грунтовых автодорог вдоль всего участка для подвоза рабочих, проезда дорожно-строительной техники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Укладки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производственных базах заранее в порядке выполнения подготовительных работ производится соединение двух или трех секций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элементы, которые затем доставляют на место укладки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623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600" y="365124"/>
            <a:ext cx="10871200" cy="6226176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планировка рабочей поверхности под укладку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силами строительной организации с применением 2 бульдозеров и автогрейдера.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укладки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геотекстиля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с помощью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виброкатков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Количество проходов должно составлять не менее 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бригады №1 с использованием грузовой дрезины производится выгрузка рулонов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геотекстиля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модулей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скоб и анкерных стоек на обочину земляного полотна с шагом 100 м, напротив пикетных столбов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Пятеро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бригады №2 выполняют разбивку линий размещения кромочных ячеек секций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длине секции 2,5 м, ширине – 5 м) с забивкой анкерных стоек. 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2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68500" y="1281786"/>
            <a:ext cx="8787446" cy="54365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2294" y="204569"/>
            <a:ext cx="113811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разбивки кромочных ячеек, установки анкерных стоек и укладки </a:t>
            </a:r>
            <a:r>
              <a:rPr lang="ru-RU" sz="32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0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900" y="263526"/>
            <a:ext cx="10718800" cy="209100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выполняют силами бригад №№3, 4 и 5 человек бригады №2. Укладка выполняется от оси заезда дорожно-строительной техники в противоположные стороны до границ участка.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Растянутую вдоль фронта работ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кромочными (крайними) ячейками надевают на анкерные стойки. Секцию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раздвигают на требуемую ширину перпендикулярно оси междупутья и фиксируют в каждой второй кромочной ячейке анкерными стойками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-1796" b="22981"/>
          <a:stretch>
            <a:fillRect/>
          </a:stretch>
        </p:blipFill>
        <p:spPr bwMode="auto">
          <a:xfrm>
            <a:off x="3281680" y="2184400"/>
            <a:ext cx="5963920" cy="3695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26540" y="6227494"/>
            <a:ext cx="9585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Отклонения от номинальных размеров при растягивании секций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37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428624"/>
            <a:ext cx="11239500" cy="6264275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укладки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засыпка закрепленной на поверхности среза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ЩГПС. Заполнение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ЩГПС возможно производить тремя способами: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автотранспортом с оборудованного въезда на участок с уложенной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соседнего пути с помощью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думпкарных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вагонов;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соседнего пути из концевого вагона состава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засорителей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выгрузки ЩГПС, бригады №№1-4 производят его засыпку в ячейки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георешетки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полного заполнения их объема. 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ЩГПС производится следующим образом: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выгрузки и разравнивания ЩГПС уплотнение  осуществляют с помощью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виброкатков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коэффициента 0,98 (для пути первой категории).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начинают от оси пути к краям захватки, перекрывая предыдущий след на одну треть его ширины. Число проходов по одному следу - не менее 9. На уплотненном защитном слое не должно оставаться следа от прохода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виброкатка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выполняется до проектной толщины защитного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подбалластного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слоя, которая должна составлять не менее 0,2 м. Первый проход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виброкатка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производится в режиме вибрации, последующие проходы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виброкатков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без вибрации, со скоростью до 500 м/ч. В зависимости от типа ЩГПС режимы уплотнения и их последовательность могут изменяться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7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11125"/>
            <a:ext cx="10515600" cy="625475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необходимых технических средств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233872"/>
              </p:ext>
            </p:extLst>
          </p:nvPr>
        </p:nvGraphicFramePr>
        <p:xfrm>
          <a:off x="685800" y="736600"/>
          <a:ext cx="10845800" cy="603330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679700">
                  <a:extLst>
                    <a:ext uri="{9D8B030D-6E8A-4147-A177-3AD203B41FA5}">
                      <a16:colId xmlns:a16="http://schemas.microsoft.com/office/drawing/2014/main" xmlns="" val="705292438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xmlns="" val="256308657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xmlns="" val="3995068686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xmlns="" val="4062364541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xmlns="" val="1273888278"/>
                    </a:ext>
                  </a:extLst>
                </a:gridCol>
              </a:tblGrid>
              <a:tr h="578685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и марка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 на расчетный период реконструкции, шт.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характеристики машин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474246543"/>
                  </a:ext>
                </a:extLst>
              </a:tr>
              <a:tr h="17401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-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777495151"/>
                  </a:ext>
                </a:extLst>
              </a:tr>
              <a:tr h="578685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из универсальных полувагонов для засорителей (6 вагонов) – 1 вариант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СЗ-240-6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транспортировки и выгрузки ЩГПС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902926341"/>
                  </a:ext>
                </a:extLst>
              </a:tr>
              <a:tr h="376347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Думпкарная вертушка (30 вагонов в составе) – 2 вариант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транспортировки и выгрузки ЩГПС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596983129"/>
                  </a:ext>
                </a:extLst>
              </a:tr>
              <a:tr h="376347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Универсальный тяговый модуль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транспортировки</a:t>
                      </a:r>
                      <a:b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место работ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927719636"/>
                  </a:ext>
                </a:extLst>
              </a:tr>
              <a:tr h="520296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Дрезина грузовая на железнодорожном ходу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МПТ или ДГКу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marR="64770"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Грузоподъемность крана не менее 1,5 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Погрузочно-разгрузочные и строительные работы, перевозка материалов и конструкций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2120550067"/>
                  </a:ext>
                </a:extLst>
              </a:tr>
              <a:tr h="376347">
                <a:tc>
                  <a:txBody>
                    <a:bodyPr/>
                    <a:lstStyle/>
                    <a:p>
                      <a:pPr algn="l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Четырехосные платформы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Грузоподъемность 60 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транспортировки материалов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707461976"/>
                  </a:ext>
                </a:extLst>
              </a:tr>
              <a:tr h="578685">
                <a:tc>
                  <a:txBody>
                    <a:bodyPr/>
                    <a:lstStyle/>
                    <a:p>
                      <a:pPr algn="l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Автогрейдер среднего типа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Д-426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 от 10 до 12 т. </a:t>
                      </a:r>
                    </a:p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двигателя</a:t>
                      </a:r>
                    </a:p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110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л.с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планировки площадей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307795941"/>
                  </a:ext>
                </a:extLst>
              </a:tr>
              <a:tr h="376347">
                <a:tc>
                  <a:txBody>
                    <a:bodyPr/>
                    <a:lstStyle/>
                    <a:p>
                      <a:pPr algn="l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Бульдозер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Т-130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96 (130) кВт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л.с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срезки и планировки площадей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854440060"/>
                  </a:ext>
                </a:extLst>
              </a:tr>
              <a:tr h="418666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Виброкаток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Нагрузка на ось не менее 2,2 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уплотнения ЩГПС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693214707"/>
                  </a:ext>
                </a:extLst>
              </a:tr>
              <a:tr h="578685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Поливочная машина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КО-713Н-01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Вместимость не менее 6 м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ширина рабочей зоны не менее 2 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увлажнения ЩГПС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826912218"/>
                  </a:ext>
                </a:extLst>
              </a:tr>
              <a:tr h="781022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Хоппер-дозаторная вертушка (20 вагонов в составе)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40 м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грузоподъемность 60 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транспортировки на место работ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балластировочного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щебня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0412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20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371592"/>
              </p:ext>
            </p:extLst>
          </p:nvPr>
        </p:nvGraphicFramePr>
        <p:xfrm>
          <a:off x="685800" y="152400"/>
          <a:ext cx="10845800" cy="573139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679700">
                  <a:extLst>
                    <a:ext uri="{9D8B030D-6E8A-4147-A177-3AD203B41FA5}">
                      <a16:colId xmlns:a16="http://schemas.microsoft.com/office/drawing/2014/main" xmlns="" val="705292438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xmlns="" val="256308657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xmlns="" val="3995068686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xmlns="" val="4062364541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xmlns="" val="1273888278"/>
                    </a:ext>
                  </a:extLst>
                </a:gridCol>
              </a:tblGrid>
              <a:tr h="578685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и марка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 на расчетный период реконструкции, шт.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характеристики машин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474246543"/>
                  </a:ext>
                </a:extLst>
              </a:tr>
              <a:tr h="174010"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-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pc="-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777495151"/>
                  </a:ext>
                </a:extLst>
              </a:tr>
              <a:tr h="578685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Динамический стабилизатор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ДСП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не менее 1 км/час. Степень уплотнения не менее 10-25%.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уплотнения щебня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26779680"/>
                  </a:ext>
                </a:extLst>
              </a:tr>
              <a:tr h="781022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 ЭЛБ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ЭЛБ-4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Рабочая скорость не менее 2000 м/час. Максимальное усилие подъема не менее 25 тс. Высота подъема РШР не менее 100 мм.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Постановка пути на щебень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505732117"/>
                  </a:ext>
                </a:extLst>
              </a:tr>
              <a:tr h="578685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 ВПР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</a:t>
                      </a:r>
                    </a:p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ВПР-02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не менее 1000 шпал/час.</a:t>
                      </a:r>
                    </a:p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Подбивочно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-выправочные работы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4269863271"/>
                  </a:ext>
                </a:extLst>
              </a:tr>
              <a:tr h="546607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Компрессор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работы на перегоне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725694659"/>
                  </a:ext>
                </a:extLst>
              </a:tr>
              <a:tr h="508870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Дизель-генератор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работы на перегоне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2496179472"/>
                  </a:ext>
                </a:extLst>
              </a:tr>
              <a:tr h="601761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Электростанция передвижная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работы на перегоне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1067279905"/>
                  </a:ext>
                </a:extLst>
              </a:tr>
              <a:tr h="955910">
                <a:tc>
                  <a:txBody>
                    <a:bodyPr/>
                    <a:lstStyle/>
                    <a:p>
                      <a:pPr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Самосвал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транспортировки и засыпки ЩГПС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14" marR="14314" marT="0" marB="0" anchor="ctr"/>
                </a:tc>
                <a:extLst>
                  <a:ext uri="{0D108BD9-81ED-4DB2-BD59-A6C34878D82A}">
                    <a16:rowId xmlns:a16="http://schemas.microsoft.com/office/drawing/2014/main" xmlns="" val="320083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43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4600" y="2498725"/>
            <a:ext cx="7835900" cy="2238375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kk-KZ" sz="4400" b="1" cap="all" dirty="0" smtClean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внимание!!!</a:t>
            </a:r>
            <a:endParaRPr lang="ru-RU" sz="4400" b="1" cap="all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561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853</Words>
  <Application>Microsoft Office PowerPoint</Application>
  <PresentationFormat>Произвольный</PresentationFormat>
  <Paragraphs>208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Способ укрепление основания дорожной одежды георешеткой</vt:lpstr>
      <vt:lpstr>Дорожная основания</vt:lpstr>
      <vt:lpstr>Георешетка</vt:lpstr>
      <vt:lpstr>Презентация PowerPoint</vt:lpstr>
      <vt:lpstr>Варианты применения георешетки</vt:lpstr>
      <vt:lpstr>Сферы применения</vt:lpstr>
      <vt:lpstr>Основные преимущества георешетки</vt:lpstr>
      <vt:lpstr>1-слой дорожного покрытия; 2-несущее основание (щебень);   3- дополнительный слой основания (песок); 4-объемная георешетка, заполненная непучинистым грунтом; 5-геотекстиль; 6- слабое основание.</vt:lpstr>
      <vt:lpstr>Презентация PowerPoint</vt:lpstr>
      <vt:lpstr>Укрепление дорожных оснований</vt:lpstr>
      <vt:lpstr> Для укрепления дорог используется георешетка с различным размером ячеек и различным материалом для наполнения. В зависимости от типа земляного грунта, конструкции поверхности дорожной одежды, доступного материала для заполнения и целей применения данного материала. Квалифицированный подход к выбору дорожно-строительного материала и грамотно проведенные работы по его укладке на месте обеспечивают экономичное и очень практичное решение задачи дорожного укрепления под большие статические и динамические нагрузки.</vt:lpstr>
      <vt:lpstr>Поперечные профили земляного полотна автодороги на слабом основании с использованием георешетки </vt:lpstr>
      <vt:lpstr>Презентация PowerPoint</vt:lpstr>
      <vt:lpstr>Особенности и этапы монтажа георешетки</vt:lpstr>
      <vt:lpstr>Технология укладки</vt:lpstr>
      <vt:lpstr>Работы производятся в следующей последовательности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необходимых технических средств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укрепление основания дорожной одежды георешеткой</dc:title>
  <dc:creator>БакитбековаГ</dc:creator>
  <cp:lastModifiedBy>Анатолий Гольцев</cp:lastModifiedBy>
  <cp:revision>41</cp:revision>
  <dcterms:created xsi:type="dcterms:W3CDTF">2019-03-31T14:12:55Z</dcterms:created>
  <dcterms:modified xsi:type="dcterms:W3CDTF">2019-09-09T05:26:42Z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1033-10.2.0.5838</vt:lpwstr>
  </property>
</Properties>
</file>